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258" r:id="rId2"/>
    <p:sldId id="315" r:id="rId3"/>
    <p:sldId id="328" r:id="rId4"/>
    <p:sldId id="327" r:id="rId5"/>
    <p:sldId id="329" r:id="rId6"/>
    <p:sldId id="330" r:id="rId7"/>
    <p:sldId id="331" r:id="rId8"/>
    <p:sldId id="332" r:id="rId9"/>
    <p:sldId id="334" r:id="rId10"/>
    <p:sldId id="355" r:id="rId11"/>
    <p:sldId id="333" r:id="rId12"/>
    <p:sldId id="342" r:id="rId13"/>
    <p:sldId id="344" r:id="rId14"/>
    <p:sldId id="360" r:id="rId15"/>
    <p:sldId id="346" r:id="rId16"/>
    <p:sldId id="347" r:id="rId17"/>
    <p:sldId id="361" r:id="rId18"/>
    <p:sldId id="335" r:id="rId19"/>
    <p:sldId id="356" r:id="rId20"/>
    <p:sldId id="345" r:id="rId21"/>
    <p:sldId id="348" r:id="rId22"/>
    <p:sldId id="349" r:id="rId23"/>
    <p:sldId id="358" r:id="rId24"/>
    <p:sldId id="350" r:id="rId25"/>
    <p:sldId id="359" r:id="rId26"/>
    <p:sldId id="351" r:id="rId27"/>
    <p:sldId id="341" r:id="rId2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8014"/>
    <p:restoredTop sz="94109"/>
  </p:normalViewPr>
  <p:slideViewPr>
    <p:cSldViewPr snapToGrid="0" snapToObjects="1" showGuides="1">
      <p:cViewPr varScale="1">
        <p:scale>
          <a:sx n="82" d="100"/>
          <a:sy n="82" d="100"/>
        </p:scale>
        <p:origin x="1824" y="58"/>
      </p:cViewPr>
      <p:guideLst>
        <p:guide orient="horz" pos="2183"/>
        <p:guide pos="288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-45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FDF628-715E-5845-851D-3DBB08BBA417}" type="datetimeFigureOut">
              <a:rPr kumimoji="1" lang="ko-KR" altLang="en-US" smtClean="0"/>
              <a:t>2020-06-23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41C08-C631-9145-B62C-14BEAD5E8D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6553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8629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내용 개체 틀 9"/>
          <p:cNvSpPr>
            <a:spLocks noGrp="1"/>
          </p:cNvSpPr>
          <p:nvPr>
            <p:ph sz="quarter" idx="10" hasCustomPrompt="1"/>
          </p:nvPr>
        </p:nvSpPr>
        <p:spPr>
          <a:xfrm>
            <a:off x="374538" y="5040689"/>
            <a:ext cx="8369300" cy="1281112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pPr lvl="0"/>
            <a:r>
              <a:rPr kumimoji="1" lang="ko-KR" altLang="en-US" dirty="0"/>
              <a:t>텍스트를 입력해주세요 나눔스퀘어 </a:t>
            </a:r>
            <a:r>
              <a:rPr kumimoji="1" lang="en-US" altLang="ko-KR" dirty="0"/>
              <a:t>20pt</a:t>
            </a:r>
            <a:endParaRPr kumimoji="1" lang="ko-KR" altLang="en-US" dirty="0"/>
          </a:p>
        </p:txBody>
      </p:sp>
      <p:pic>
        <p:nvPicPr>
          <p:cNvPr id="25" name="그림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86003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500038"/>
            <a:ext cx="7886700" cy="1325563"/>
          </a:xfrm>
        </p:spPr>
        <p:txBody>
          <a:bodyPr/>
          <a:lstStyle>
            <a:lvl1pPr>
              <a:defRPr sz="3300" b="1" i="0" spc="-60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kumimoji="0" lang="ko-KR" altLang="en-US" sz="3000" b="1" i="0" u="none" strike="noStrike" kern="0" cap="none" spc="-75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rPr>
              <a:t>제목이 들어갑니다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>
            <a:lvl1pPr>
              <a:defRPr b="1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468000" y="404664"/>
            <a:ext cx="8207250" cy="593958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algn="l">
              <a:defRPr sz="1800" b="1" i="0" spc="-7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lang="ko-KR" altLang="en-US" dirty="0"/>
              <a:t>페이지 제목</a:t>
            </a:r>
          </a:p>
        </p:txBody>
      </p:sp>
      <p:sp>
        <p:nvSpPr>
          <p:cNvPr id="5" name="내용 개체 틀 2"/>
          <p:cNvSpPr>
            <a:spLocks noGrp="1"/>
          </p:cNvSpPr>
          <p:nvPr>
            <p:ph sz="quarter" idx="18"/>
          </p:nvPr>
        </p:nvSpPr>
        <p:spPr>
          <a:xfrm>
            <a:off x="468000" y="1115886"/>
            <a:ext cx="8208163" cy="4068000"/>
          </a:xfrm>
          <a:prstGeom prst="rect">
            <a:avLst/>
          </a:prstGeom>
        </p:spPr>
        <p:txBody>
          <a:bodyPr lIns="0">
            <a:normAutofit/>
          </a:bodyPr>
          <a:lstStyle>
            <a:lvl1pPr marL="81000" indent="-135000">
              <a:lnSpc>
                <a:spcPct val="100000"/>
              </a:lnSpc>
              <a:buFont typeface="+mj-lt"/>
              <a:buAutoNum type="arabicPeriod"/>
              <a:defRPr sz="1050" b="0" i="0" spc="-1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135000" indent="0">
              <a:lnSpc>
                <a:spcPct val="100000"/>
              </a:lnSpc>
              <a:spcBef>
                <a:spcPts val="900"/>
              </a:spcBef>
              <a:buFont typeface="Arial" pitchFamily="34" charset="0"/>
              <a:buNone/>
              <a:defRPr sz="1050" b="0" i="0" spc="-1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 marL="243000" indent="-81000">
              <a:lnSpc>
                <a:spcPct val="100000"/>
              </a:lnSpc>
              <a:buFont typeface="Arial" pitchFamily="34" charset="0"/>
              <a:buChar char="•"/>
              <a:defRPr sz="1050" b="0" i="0" spc="-1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 marL="243000" indent="0">
              <a:lnSpc>
                <a:spcPct val="100000"/>
              </a:lnSpc>
              <a:buNone/>
              <a:defRPr sz="1050" b="0" i="0" spc="-1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 marL="479588" indent="-81000">
              <a:lnSpc>
                <a:spcPct val="100000"/>
              </a:lnSpc>
              <a:buFont typeface="맑은 고딕" pitchFamily="50" charset="-127"/>
              <a:buChar char="–"/>
              <a:defRPr sz="1050" b="0" i="0" spc="-1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02940"/>
            <a:ext cx="7886700" cy="4351338"/>
          </a:xfrm>
        </p:spPr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11" name="제목 10"/>
          <p:cNvSpPr>
            <a:spLocks noGrp="1"/>
          </p:cNvSpPr>
          <p:nvPr>
            <p:ph type="title" hasCustomPrompt="1"/>
          </p:nvPr>
        </p:nvSpPr>
        <p:spPr>
          <a:xfrm>
            <a:off x="628650" y="839680"/>
            <a:ext cx="7886700" cy="646331"/>
          </a:xfrm>
        </p:spPr>
        <p:txBody>
          <a:bodyPr>
            <a:noAutofit/>
          </a:bodyPr>
          <a:lstStyle>
            <a:lvl1pPr>
              <a:defRPr sz="3300" spc="-60" baseline="0"/>
            </a:lvl1pPr>
          </a:lstStyle>
          <a:p>
            <a:r>
              <a:rPr kumimoji="0" lang="ko-KR" altLang="en-US" sz="3000" b="1" i="0" u="none" strike="noStrike" kern="0" cap="none" spc="-75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rPr>
              <a:t>제목이 들어갑니다</a:t>
            </a:r>
            <a:endParaRPr lang="ko-KR" altLang="en-US" sz="3000" b="1" i="0" dirty="0">
              <a:latin typeface="NanumSquare" charset="-127"/>
              <a:ea typeface="NanumSquare" charset="-127"/>
              <a:cs typeface="NanumSquare" charset="-127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28650" y="6518166"/>
            <a:ext cx="1574904" cy="249895"/>
          </a:xfrm>
        </p:spPr>
        <p:txBody>
          <a:bodyPr>
            <a:noAutofit/>
          </a:bodyPr>
          <a:lstStyle>
            <a:lvl1pPr marL="0" indent="0">
              <a:buNone/>
              <a:defRPr sz="750" b="0" i="0">
                <a:solidFill>
                  <a:schemeClr val="bg1">
                    <a:lumMod val="50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</a:lstStyle>
          <a:p>
            <a:pPr lvl="0"/>
            <a:r>
              <a:rPr lang="ko-KR" altLang="en-US" dirty="0"/>
              <a:t>목차를 넣어주세요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4500" b="1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2102940"/>
            <a:ext cx="3886200" cy="4147958"/>
          </a:xfrm>
        </p:spPr>
        <p:txBody>
          <a:bodyPr/>
          <a:lstStyle/>
          <a:p>
            <a:pPr lvl="0"/>
            <a:r>
              <a:rPr lang="ko-KR" altLang="en-US" dirty="0"/>
              <a:t>텍스트를 넣어주세요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102940"/>
            <a:ext cx="3886200" cy="4147958"/>
          </a:xfrm>
        </p:spPr>
        <p:txBody>
          <a:bodyPr/>
          <a:lstStyle/>
          <a:p>
            <a:pPr lvl="0"/>
            <a:r>
              <a:rPr lang="ko-KR" altLang="en-US" dirty="0"/>
              <a:t>텍스트를 넣어주세요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F62-96BC-2B41-852E-CE123D2B8C28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500038"/>
            <a:ext cx="7886700" cy="1325563"/>
          </a:xfrm>
        </p:spPr>
        <p:txBody>
          <a:bodyPr/>
          <a:lstStyle>
            <a:lvl1pPr>
              <a:defRPr sz="3300" b="1" i="0" spc="-60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kumimoji="0" lang="ko-KR" altLang="en-US" sz="3000" b="1" i="0" u="none" strike="noStrike" kern="0" cap="none" spc="-75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rPr>
              <a:t>제목이 들어갑니다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9841" y="500038"/>
            <a:ext cx="7886700" cy="1325563"/>
          </a:xfrm>
        </p:spPr>
        <p:txBody>
          <a:bodyPr/>
          <a:lstStyle>
            <a:lvl1pPr>
              <a:defRPr sz="3300" b="1" i="0" spc="-60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kumimoji="0" lang="ko-KR" altLang="en-US" sz="3000" b="1" i="0" u="none" strike="noStrike" kern="0" cap="none" spc="-75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rPr>
              <a:t>제목이 들어갑니다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2093388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917300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2093388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917300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F62-96BC-2B41-852E-CE123D2B8C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500038"/>
            <a:ext cx="7886700" cy="1325563"/>
          </a:xfrm>
        </p:spPr>
        <p:txBody>
          <a:bodyPr/>
          <a:lstStyle>
            <a:lvl1pPr>
              <a:defRPr sz="3300" b="1" i="0" spc="-60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kumimoji="0" lang="ko-KR" altLang="en-US" sz="3000" b="1" i="0" u="none" strike="noStrike" kern="0" cap="none" spc="-75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rPr>
              <a:t>제목이 들어갑니다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 b="1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>
              <a:defRPr sz="21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 b="1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650" y="642100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cxnSp>
        <p:nvCxnSpPr>
          <p:cNvPr id="14" name="직선 연결선[R] 13"/>
          <p:cNvCxnSpPr/>
          <p:nvPr userDrawn="1"/>
        </p:nvCxnSpPr>
        <p:spPr>
          <a:xfrm>
            <a:off x="334763" y="6421005"/>
            <a:ext cx="84744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427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b="1" i="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stehit.com/blog/google-deepmind-alphago-how-it-works/" TargetMode="External"/><Relationship Id="rId2" Type="http://schemas.openxmlformats.org/officeDocument/2006/relationships/hyperlink" Target="https://gogameguru.com/i/2016/03/deepmind-mastering-go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lideshare.net/ckmarkohchang/alphago-in-depth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7"/>
          <p:cNvSpPr txBox="1">
            <a:spLocks/>
          </p:cNvSpPr>
          <p:nvPr/>
        </p:nvSpPr>
        <p:spPr>
          <a:xfrm>
            <a:off x="386366" y="3268326"/>
            <a:ext cx="8352464" cy="162373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-20" baseline="0">
                <a:ln w="15875">
                  <a:solidFill>
                    <a:schemeClr val="bg1"/>
                  </a:solidFill>
                </a:ln>
                <a:solidFill>
                  <a:schemeClr val="bg1"/>
                </a:solidFill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defRPr>
            </a:lvl1pPr>
            <a:lvl2pPr marL="0" marR="0" indent="1607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0" marR="0" indent="321457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0" marR="0" indent="482186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0" marR="0" indent="642915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0" marR="0" indent="803643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0" marR="0" indent="964372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0" marR="0" indent="1125101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0" marR="0" indent="12858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lvl="0">
              <a:defRPr/>
            </a:pPr>
            <a:r>
              <a:rPr lang="ko-KR" altLang="en-US" sz="4400" kern="0" spc="-10" dirty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알파고 학습 이해하기</a:t>
            </a:r>
            <a:endParaRPr kumimoji="0" lang="ko-KR" altLang="en-US" sz="1800" b="0" i="0" u="none" strike="noStrike" kern="0" cap="none" spc="-10" normalizeH="0" noProof="0" dirty="0">
              <a:ln w="15875">
                <a:solidFill>
                  <a:srgbClr val="FFFFFF"/>
                </a:solidFill>
              </a:ln>
              <a:solidFill>
                <a:srgbClr val="FFFFFF"/>
              </a:solidFill>
              <a:effectLst/>
              <a:uLnTx/>
              <a:uFillTx/>
              <a:latin typeface="NanumSquare" charset="-127"/>
              <a:ea typeface="NanumSquare" charset="-127"/>
              <a:cs typeface="NanumSquare" charset="-127"/>
              <a:sym typeface="Apple SD 산돌고딕 Neo 옅은체"/>
            </a:endParaRPr>
          </a:p>
        </p:txBody>
      </p:sp>
      <p:sp>
        <p:nvSpPr>
          <p:cNvPr id="5" name="텍스트 개체 틀 8"/>
          <p:cNvSpPr txBox="1">
            <a:spLocks/>
          </p:cNvSpPr>
          <p:nvPr/>
        </p:nvSpPr>
        <p:spPr>
          <a:xfrm>
            <a:off x="496019" y="6088785"/>
            <a:ext cx="4786439" cy="243864"/>
          </a:xfrm>
          <a:prstGeom prst="rect">
            <a:avLst/>
          </a:prstGeom>
        </p:spPr>
        <p:txBody>
          <a:bodyPr lIns="0" tIns="46800">
            <a:noAutofit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JTBC Regular" pitchFamily="2" charset="-127"/>
                <a:ea typeface="JTBC Regular" pitchFamily="2" charset="-127"/>
                <a:cs typeface="+mn-cs"/>
                <a:sym typeface="Apple SD 산돌고딕 Neo 옅은체"/>
              </a:defRPr>
            </a:lvl1pPr>
            <a:lvl2pPr marL="457200" marR="0" indent="0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25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914400" marR="0" indent="0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25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1371600" marR="0" indent="0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25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1828800" marR="0" indent="0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25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1875168" marR="0" indent="-312528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5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2187696" marR="0" indent="-312528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5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2500224" marR="0" indent="-312528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5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2812752" marR="0" indent="-312528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5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algn="l"/>
            <a:r>
              <a:rPr lang="en-US" altLang="ko-KR" sz="2400" kern="0" dirty="0">
                <a:latin typeface="NanumSquare" charset="-127"/>
                <a:ea typeface="NanumSquare" charset="-127"/>
                <a:cs typeface="NanumSquare" charset="-127"/>
              </a:rPr>
              <a:t>(</a:t>
            </a:r>
            <a:r>
              <a:rPr lang="ko-KR" altLang="en-US" sz="2400" kern="0" dirty="0">
                <a:latin typeface="NanumSquare" charset="-127"/>
                <a:ea typeface="NanumSquare" charset="-127"/>
                <a:cs typeface="NanumSquare" charset="-127"/>
              </a:rPr>
              <a:t>주</a:t>
            </a:r>
            <a:r>
              <a:rPr lang="en-US" altLang="ko-KR" sz="2400" kern="0" dirty="0">
                <a:latin typeface="NanumSquare" charset="-127"/>
                <a:ea typeface="NanumSquare" charset="-127"/>
                <a:cs typeface="NanumSquare" charset="-127"/>
              </a:rPr>
              <a:t>)</a:t>
            </a:r>
            <a:r>
              <a:rPr lang="ko-KR" altLang="en-US" sz="2400" kern="0" dirty="0">
                <a:latin typeface="NanumSquare" charset="-127"/>
                <a:ea typeface="NanumSquare" charset="-127"/>
                <a:cs typeface="NanumSquare" charset="-127"/>
              </a:rPr>
              <a:t>엑셈 </a:t>
            </a:r>
            <a:r>
              <a:rPr lang="en-US" altLang="ko-KR" sz="2400" kern="0" dirty="0">
                <a:latin typeface="NanumSquare" charset="-127"/>
                <a:ea typeface="NanumSquare" charset="-127"/>
                <a:cs typeface="NanumSquare" charset="-127"/>
              </a:rPr>
              <a:t>/ </a:t>
            </a:r>
            <a:r>
              <a:rPr lang="ko-KR" altLang="en-US" sz="2400" kern="0" dirty="0">
                <a:latin typeface="NanumSquare" charset="-127"/>
                <a:ea typeface="NanumSquare" charset="-127"/>
                <a:cs typeface="NanumSquare" charset="-127"/>
              </a:rPr>
              <a:t>임도형</a:t>
            </a:r>
          </a:p>
        </p:txBody>
      </p:sp>
    </p:spTree>
    <p:extLst>
      <p:ext uri="{BB962C8B-B14F-4D97-AF65-F5344CB8AC3E}">
        <p14:creationId xmlns:p14="http://schemas.microsoft.com/office/powerpoint/2010/main" val="1978484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2</a:t>
            </a:r>
            <a:r>
              <a:rPr kumimoji="1" lang="ko-KR" altLang="en-US" dirty="0"/>
              <a:t>개의 네트웤 </a:t>
            </a:r>
            <a:r>
              <a:rPr kumimoji="1" lang="en-US" altLang="ko-KR" dirty="0"/>
              <a:t>+</a:t>
            </a:r>
            <a:r>
              <a:rPr kumimoji="1" lang="ko-KR" altLang="en-US" dirty="0"/>
              <a:t> </a:t>
            </a:r>
            <a:r>
              <a:rPr kumimoji="1" lang="en-US" altLang="ko-KR" dirty="0"/>
              <a:t>MCTS</a:t>
            </a:r>
          </a:p>
          <a:p>
            <a:pPr lvl="1"/>
            <a:endParaRPr kumimoji="1"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Alphago</a:t>
            </a:r>
            <a:r>
              <a:rPr kumimoji="1" lang="ko-KR" altLang="en-US" dirty="0"/>
              <a:t>를 요약하면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079" y="2899986"/>
            <a:ext cx="1692098" cy="239082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606" y="2899986"/>
            <a:ext cx="1530113" cy="2387649"/>
          </a:xfrm>
          <a:prstGeom prst="rect">
            <a:avLst/>
          </a:prstGeom>
        </p:spPr>
      </p:pic>
      <p:sp>
        <p:nvSpPr>
          <p:cNvPr id="7" name="텍스트 상자 6"/>
          <p:cNvSpPr txBox="1"/>
          <p:nvPr/>
        </p:nvSpPr>
        <p:spPr>
          <a:xfrm>
            <a:off x="2067485" y="5503212"/>
            <a:ext cx="159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Policy Network</a:t>
            </a:r>
            <a:endParaRPr kumimoji="1" lang="ko-KR" altLang="en-US" dirty="0"/>
          </a:p>
        </p:txBody>
      </p:sp>
      <p:sp>
        <p:nvSpPr>
          <p:cNvPr id="8" name="텍스트 상자 7"/>
          <p:cNvSpPr txBox="1"/>
          <p:nvPr/>
        </p:nvSpPr>
        <p:spPr>
          <a:xfrm>
            <a:off x="5097012" y="5501624"/>
            <a:ext cx="1566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Value Network</a:t>
            </a:r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B40691-A5A6-479C-8856-4C2B2A2A6325}"/>
              </a:ext>
            </a:extLst>
          </p:cNvPr>
          <p:cNvSpPr txBox="1"/>
          <p:nvPr/>
        </p:nvSpPr>
        <p:spPr>
          <a:xfrm>
            <a:off x="4711959" y="2102940"/>
            <a:ext cx="3613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Monte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Carlos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Tree Search </a:t>
            </a:r>
            <a:r>
              <a:rPr lang="ko-KR" altLang="en-US" dirty="0">
                <a:solidFill>
                  <a:srgbClr val="FF0000"/>
                </a:solidFill>
              </a:rPr>
              <a:t>가 사용됨</a:t>
            </a:r>
          </a:p>
        </p:txBody>
      </p:sp>
    </p:spTree>
    <p:extLst>
      <p:ext uri="{BB962C8B-B14F-4D97-AF65-F5344CB8AC3E}">
        <p14:creationId xmlns:p14="http://schemas.microsoft.com/office/powerpoint/2010/main" val="2096554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ko-KR" altLang="en-US" dirty="0"/>
              <a:t>현재의 판에 대한 다음 수를 학습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프로기사의 기보를 사용</a:t>
            </a:r>
            <a:r>
              <a:rPr kumimoji="1" lang="en-US" altLang="ko-KR" dirty="0"/>
              <a:t>.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Policy Network</a:t>
            </a:r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849" y="3384908"/>
            <a:ext cx="5090301" cy="2969342"/>
          </a:xfrm>
          <a:prstGeom prst="rect">
            <a:avLst/>
          </a:prstGeom>
        </p:spPr>
      </p:pic>
      <p:sp>
        <p:nvSpPr>
          <p:cNvPr id="5" name="텍스트 상자 4"/>
          <p:cNvSpPr txBox="1"/>
          <p:nvPr/>
        </p:nvSpPr>
        <p:spPr>
          <a:xfrm>
            <a:off x="5564932" y="6254223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https://</a:t>
            </a:r>
            <a:r>
              <a:rPr kumimoji="1" lang="en-US" altLang="ko-KR" sz="700" dirty="0" err="1"/>
              <a:t>www.slideshare.net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ckmarkohchang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alphago</a:t>
            </a:r>
            <a:r>
              <a:rPr kumimoji="1" lang="en-US" altLang="ko-KR" sz="700" dirty="0"/>
              <a:t>-in-depth</a:t>
            </a:r>
            <a:endParaRPr kumimoji="1" lang="ko-KR" altLang="en-US" sz="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81BA13-17C6-4E7C-92DE-1D9C5F030DD7}"/>
              </a:ext>
            </a:extLst>
          </p:cNvPr>
          <p:cNvSpPr txBox="1"/>
          <p:nvPr/>
        </p:nvSpPr>
        <p:spPr>
          <a:xfrm>
            <a:off x="6159195" y="1580919"/>
            <a:ext cx="1915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19*19*13 </a:t>
            </a:r>
            <a:r>
              <a:rPr lang="ko-KR" altLang="en-US" dirty="0">
                <a:solidFill>
                  <a:srgbClr val="FF0000"/>
                </a:solidFill>
              </a:rPr>
              <a:t>이 입력</a:t>
            </a:r>
          </a:p>
        </p:txBody>
      </p:sp>
    </p:spTree>
    <p:extLst>
      <p:ext uri="{BB962C8B-B14F-4D97-AF65-F5344CB8AC3E}">
        <p14:creationId xmlns:p14="http://schemas.microsoft.com/office/powerpoint/2010/main" val="1247948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Policy Network</a:t>
            </a:r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102" y="2548890"/>
            <a:ext cx="5987845" cy="3641445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5564932" y="6254223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https://</a:t>
            </a:r>
            <a:r>
              <a:rPr kumimoji="1" lang="en-US" altLang="ko-KR" sz="700" dirty="0" err="1"/>
              <a:t>www.slideshare.net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ckmarkohchang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alphago</a:t>
            </a:r>
            <a:r>
              <a:rPr kumimoji="1" lang="en-US" altLang="ko-KR" sz="700" dirty="0"/>
              <a:t>-in-depth</a:t>
            </a:r>
            <a:endParaRPr kumimoji="1" lang="ko-KR" altLang="en-US" sz="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00F3A3-B421-4EDD-9DC8-A049F4F14945}"/>
              </a:ext>
            </a:extLst>
          </p:cNvPr>
          <p:cNvSpPr txBox="1"/>
          <p:nvPr/>
        </p:nvSpPr>
        <p:spPr>
          <a:xfrm>
            <a:off x="4021493" y="1500100"/>
            <a:ext cx="4798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CNN: channel</a:t>
            </a:r>
            <a:r>
              <a:rPr lang="ko-KR" altLang="en-US" dirty="0">
                <a:solidFill>
                  <a:srgbClr val="FF0000"/>
                </a:solidFill>
              </a:rPr>
              <a:t>이 </a:t>
            </a:r>
            <a:r>
              <a:rPr lang="en-US" altLang="ko-KR" dirty="0">
                <a:solidFill>
                  <a:srgbClr val="FF0000"/>
                </a:solidFill>
              </a:rPr>
              <a:t>13~12</a:t>
            </a:r>
            <a:r>
              <a:rPr lang="ko-KR" altLang="en-US" dirty="0">
                <a:solidFill>
                  <a:srgbClr val="FF0000"/>
                </a:solidFill>
              </a:rPr>
              <a:t>개 </a:t>
            </a:r>
            <a:r>
              <a:rPr lang="ko-KR" altLang="en-US" dirty="0" err="1">
                <a:solidFill>
                  <a:srgbClr val="FF0000"/>
                </a:solidFill>
              </a:rPr>
              <a:t>인것을</a:t>
            </a:r>
            <a:r>
              <a:rPr lang="ko-KR" altLang="en-US" dirty="0">
                <a:solidFill>
                  <a:srgbClr val="FF0000"/>
                </a:solidFill>
              </a:rPr>
              <a:t> 입력으로 하는</a:t>
            </a:r>
          </a:p>
        </p:txBody>
      </p:sp>
    </p:spTree>
    <p:extLst>
      <p:ext uri="{BB962C8B-B14F-4D97-AF65-F5344CB8AC3E}">
        <p14:creationId xmlns:p14="http://schemas.microsoft.com/office/powerpoint/2010/main" val="1812329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학습이 된 </a:t>
            </a:r>
            <a:r>
              <a:rPr kumimoji="1" lang="en-US" altLang="ko-KR" dirty="0"/>
              <a:t>Policy Network</a:t>
            </a:r>
            <a:r>
              <a:rPr kumimoji="1" lang="ko-KR" altLang="en-US" dirty="0"/>
              <a:t>을 가지고 스스로 대국을 두게함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 결과를 가지고 네트웤을 업데이트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Policy Network - </a:t>
            </a:r>
            <a:r>
              <a:rPr kumimoji="1" lang="ko-KR" altLang="en-US" dirty="0"/>
              <a:t>강화학습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텍스트 상자 5"/>
          <p:cNvSpPr txBox="1"/>
          <p:nvPr/>
        </p:nvSpPr>
        <p:spPr>
          <a:xfrm>
            <a:off x="5564932" y="6254223"/>
            <a:ext cx="35790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https://</a:t>
            </a:r>
            <a:r>
              <a:rPr lang="en-US" altLang="ko-KR" sz="800" dirty="0" err="1"/>
              <a:t>gogameguru.com</a:t>
            </a:r>
            <a:r>
              <a:rPr lang="en-US" altLang="ko-KR" sz="800" dirty="0"/>
              <a:t>/</a:t>
            </a:r>
            <a:r>
              <a:rPr lang="en-US" altLang="ko-KR" sz="800" dirty="0" err="1"/>
              <a:t>i</a:t>
            </a:r>
            <a:r>
              <a:rPr lang="en-US" altLang="ko-KR" sz="800" dirty="0"/>
              <a:t>/2016/03/</a:t>
            </a:r>
            <a:r>
              <a:rPr lang="en-US" altLang="ko-KR" sz="800" dirty="0" err="1"/>
              <a:t>deepmind</a:t>
            </a:r>
            <a:r>
              <a:rPr lang="en-US" altLang="ko-KR" sz="800" dirty="0"/>
              <a:t>-mastering-</a:t>
            </a:r>
            <a:r>
              <a:rPr lang="en-US" altLang="ko-KR" sz="800" dirty="0" err="1"/>
              <a:t>go.pdf</a:t>
            </a:r>
            <a:endParaRPr kumimoji="1"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964839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바둑 프로그램 </a:t>
            </a:r>
            <a:r>
              <a:rPr kumimoji="1" lang="en-US" altLang="ko-KR" dirty="0" err="1"/>
              <a:t>Pachi</a:t>
            </a:r>
            <a:r>
              <a:rPr kumimoji="1" lang="ko-KR" altLang="en-US" dirty="0"/>
              <a:t>를 상대로 </a:t>
            </a:r>
            <a:r>
              <a:rPr kumimoji="1" lang="en-US" altLang="ko-KR" dirty="0"/>
              <a:t>85%</a:t>
            </a:r>
            <a:r>
              <a:rPr kumimoji="1" lang="ko-KR" altLang="en-US" dirty="0"/>
              <a:t> 승율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Policy Network</a:t>
            </a:r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967" y="3342967"/>
            <a:ext cx="1893939" cy="2676013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5564932" y="6254223"/>
            <a:ext cx="35790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https://</a:t>
            </a:r>
            <a:r>
              <a:rPr lang="en-US" altLang="ko-KR" sz="800" dirty="0" err="1"/>
              <a:t>gogameguru.com</a:t>
            </a:r>
            <a:r>
              <a:rPr lang="en-US" altLang="ko-KR" sz="800" dirty="0"/>
              <a:t>/</a:t>
            </a:r>
            <a:r>
              <a:rPr lang="en-US" altLang="ko-KR" sz="800" dirty="0" err="1"/>
              <a:t>i</a:t>
            </a:r>
            <a:r>
              <a:rPr lang="en-US" altLang="ko-KR" sz="800" dirty="0"/>
              <a:t>/2016/03/</a:t>
            </a:r>
            <a:r>
              <a:rPr lang="en-US" altLang="ko-KR" sz="800" dirty="0" err="1"/>
              <a:t>deepmind</a:t>
            </a:r>
            <a:r>
              <a:rPr lang="en-US" altLang="ko-KR" sz="800" dirty="0"/>
              <a:t>-mastering-</a:t>
            </a:r>
            <a:r>
              <a:rPr lang="en-US" altLang="ko-KR" sz="800" dirty="0" err="1"/>
              <a:t>go.pdf</a:t>
            </a:r>
            <a:endParaRPr kumimoji="1" lang="ko-KR" altLang="en-US" sz="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77D520-B83B-42FD-954E-3D4C5B102F79}"/>
              </a:ext>
            </a:extLst>
          </p:cNvPr>
          <p:cNvSpPr txBox="1"/>
          <p:nvPr/>
        </p:nvSpPr>
        <p:spPr>
          <a:xfrm>
            <a:off x="5253135" y="1408922"/>
            <a:ext cx="3575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프로기사들의 </a:t>
            </a:r>
            <a:r>
              <a:rPr lang="ko-KR" altLang="en-US" dirty="0" err="1">
                <a:solidFill>
                  <a:srgbClr val="FF0000"/>
                </a:solidFill>
              </a:rPr>
              <a:t>기보를</a:t>
            </a:r>
            <a:r>
              <a:rPr lang="ko-KR" altLang="en-US" dirty="0">
                <a:solidFill>
                  <a:srgbClr val="FF0000"/>
                </a:solidFill>
              </a:rPr>
              <a:t> 가지고 학습</a:t>
            </a:r>
          </a:p>
        </p:txBody>
      </p:sp>
    </p:spTree>
    <p:extLst>
      <p:ext uri="{BB962C8B-B14F-4D97-AF65-F5344CB8AC3E}">
        <p14:creationId xmlns:p14="http://schemas.microsoft.com/office/powerpoint/2010/main" val="1133955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검색 폭을 줄인다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출력된 수만을 고려한다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Policy Network</a:t>
            </a:r>
            <a:r>
              <a:rPr kumimoji="1" lang="ko-KR" altLang="en-US" dirty="0"/>
              <a:t>의 역할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2967" y="3342967"/>
            <a:ext cx="1893939" cy="267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028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Policy Network</a:t>
            </a:r>
            <a:r>
              <a:rPr kumimoji="1" lang="ko-KR" altLang="en-US" dirty="0"/>
              <a:t>의 역할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텍스트 상자 6"/>
          <p:cNvSpPr txBox="1"/>
          <p:nvPr/>
        </p:nvSpPr>
        <p:spPr>
          <a:xfrm>
            <a:off x="5564932" y="6254223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http://dongguo.me/blog/2017/10/29/alphago-zero/</a:t>
            </a:r>
            <a:endParaRPr kumimoji="1" lang="ko-KR" altLang="en-US" sz="7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7" y="3014472"/>
            <a:ext cx="7207045" cy="287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457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Policy Network</a:t>
            </a:r>
            <a:r>
              <a:rPr kumimoji="1" lang="ko-KR" altLang="en-US" dirty="0"/>
              <a:t>의 역할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텍스트 상자 6"/>
          <p:cNvSpPr txBox="1"/>
          <p:nvPr/>
        </p:nvSpPr>
        <p:spPr>
          <a:xfrm>
            <a:off x="5564932" y="6254223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http://dongguo.me/blog/2017/10/29/alphago-zero/</a:t>
            </a:r>
            <a:endParaRPr kumimoji="1" lang="ko-KR" altLang="en-US" sz="7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7" y="3014472"/>
            <a:ext cx="7207045" cy="2871557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6277896" y="3870146"/>
            <a:ext cx="1814053" cy="2117699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47250" y="3870146"/>
            <a:ext cx="1814053" cy="2117699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내용 개체 틀 1"/>
          <p:cNvSpPr>
            <a:spLocks noGrp="1"/>
          </p:cNvSpPr>
          <p:nvPr>
            <p:ph idx="1"/>
          </p:nvPr>
        </p:nvSpPr>
        <p:spPr>
          <a:xfrm>
            <a:off x="628650" y="2102940"/>
            <a:ext cx="7886700" cy="4351338"/>
          </a:xfrm>
        </p:spPr>
        <p:txBody>
          <a:bodyPr/>
          <a:lstStyle/>
          <a:p>
            <a:r>
              <a:rPr kumimoji="1" lang="ko-KR" altLang="en-US" dirty="0"/>
              <a:t>모든 가능한 수를 다 검색하지 않아도 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9833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현재의 판을 가지고 유리</a:t>
            </a:r>
            <a:r>
              <a:rPr kumimoji="1" lang="en-US" altLang="ko-KR" dirty="0"/>
              <a:t>/</a:t>
            </a:r>
            <a:r>
              <a:rPr kumimoji="1" lang="ko-KR" altLang="en-US" dirty="0"/>
              <a:t>불리를 학습</a:t>
            </a:r>
            <a:endParaRPr kumimoji="1" lang="en-US" altLang="ko-KR" dirty="0"/>
          </a:p>
          <a:p>
            <a:r>
              <a:rPr kumimoji="1" lang="ko-KR" altLang="en-US" dirty="0"/>
              <a:t>최종 결과를 출력으로 학습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1:</a:t>
            </a:r>
            <a:r>
              <a:rPr kumimoji="1" lang="ko-KR" altLang="en-US" dirty="0"/>
              <a:t>승리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0:</a:t>
            </a:r>
            <a:r>
              <a:rPr kumimoji="1" lang="ko-KR" altLang="en-US" dirty="0"/>
              <a:t> 패배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Value Network</a:t>
            </a:r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244" y="3124081"/>
            <a:ext cx="5478821" cy="2498946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5564932" y="6254223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https://</a:t>
            </a:r>
            <a:r>
              <a:rPr kumimoji="1" lang="en-US" altLang="ko-KR" sz="700" dirty="0" err="1"/>
              <a:t>www.slideshare.net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ckmarkohchang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alphago</a:t>
            </a:r>
            <a:r>
              <a:rPr kumimoji="1" lang="en-US" altLang="ko-KR" sz="700" dirty="0"/>
              <a:t>-in-depth</a:t>
            </a:r>
            <a:endParaRPr kumimoji="1"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2896202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Policy Network</a:t>
            </a:r>
            <a:r>
              <a:rPr kumimoji="1" lang="ko-KR" altLang="en-US" dirty="0"/>
              <a:t>으로 스스로 플레이한 기보 데이터를 사용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Value Network</a:t>
            </a:r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3628102"/>
            <a:ext cx="1438500" cy="139763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032" y="3628102"/>
            <a:ext cx="1438500" cy="1397633"/>
          </a:xfrm>
          <a:prstGeom prst="rect">
            <a:avLst/>
          </a:prstGeom>
        </p:spPr>
      </p:pic>
      <p:sp>
        <p:nvSpPr>
          <p:cNvPr id="10" name="텍스트 상자 9"/>
          <p:cNvSpPr txBox="1"/>
          <p:nvPr/>
        </p:nvSpPr>
        <p:spPr>
          <a:xfrm>
            <a:off x="4008754" y="3857969"/>
            <a:ext cx="7183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600"/>
              <a:t>vs</a:t>
            </a:r>
            <a:endParaRPr kumimoji="1"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932442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ko-KR" altLang="en-US" dirty="0"/>
              <a:t>입출력의 함수를 근사화 할 수 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신경망</a:t>
            </a:r>
            <a:r>
              <a:rPr kumimoji="1" lang="en-US" altLang="ko-KR" dirty="0"/>
              <a:t>(Neural Network)</a:t>
            </a:r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102" y="3146790"/>
            <a:ext cx="2781300" cy="2552700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1593450" y="6116364"/>
            <a:ext cx="225895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700" dirty="0"/>
              <a:t>https://</a:t>
            </a:r>
            <a:r>
              <a:rPr kumimoji="1" lang="en-US" altLang="ko-KR" sz="700" dirty="0" err="1"/>
              <a:t>www.slideshare.net</a:t>
            </a:r>
            <a:r>
              <a:rPr kumimoji="1" lang="en-US" altLang="ko-KR" sz="700" dirty="0"/>
              <a:t>/yonghakim900/ss-60252533</a:t>
            </a:r>
            <a:endParaRPr kumimoji="1" lang="ko-KR" altLang="en-US" sz="7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4827" y="3125668"/>
            <a:ext cx="4156762" cy="259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51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현재 판을 보고 유리</a:t>
            </a:r>
            <a:r>
              <a:rPr kumimoji="1" lang="en-US" altLang="ko-KR" dirty="0"/>
              <a:t>/</a:t>
            </a:r>
            <a:r>
              <a:rPr kumimoji="1" lang="ko-KR" altLang="en-US" dirty="0"/>
              <a:t>불리를 출력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Value Network</a:t>
            </a:r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467" y="3234813"/>
            <a:ext cx="1784220" cy="278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84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검색 깊이를 줄인다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Value Network</a:t>
            </a:r>
            <a:r>
              <a:rPr kumimoji="1" lang="ko-KR" altLang="en-US" dirty="0"/>
              <a:t>의 역할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7137" y="3234812"/>
            <a:ext cx="1582589" cy="246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842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Value Network</a:t>
            </a:r>
            <a:r>
              <a:rPr kumimoji="1" lang="ko-KR" altLang="en-US" dirty="0"/>
              <a:t>의 역할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>
          <a:xfrm>
            <a:off x="715736" y="5533428"/>
            <a:ext cx="1574904" cy="249895"/>
          </a:xfrm>
        </p:spPr>
        <p:txBody>
          <a:bodyPr/>
          <a:lstStyle/>
          <a:p>
            <a:endParaRPr kumimoji="1" lang="ko-KR" altLang="en-US"/>
          </a:p>
        </p:txBody>
      </p:sp>
      <p:sp>
        <p:nvSpPr>
          <p:cNvPr id="8" name="텍스트 상자 7"/>
          <p:cNvSpPr txBox="1"/>
          <p:nvPr/>
        </p:nvSpPr>
        <p:spPr>
          <a:xfrm>
            <a:off x="5482474" y="5583268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http://dongguo.me/blog/2017/10/29/alphago-zero/</a:t>
            </a:r>
            <a:endParaRPr kumimoji="1" lang="ko-KR" altLang="en-US" sz="7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163" y="2029734"/>
            <a:ext cx="7207045" cy="2871557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6364982" y="2885408"/>
            <a:ext cx="1814053" cy="2117699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834336" y="2885408"/>
            <a:ext cx="1814053" cy="2117699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왼쪽 중괄호 1">
            <a:extLst>
              <a:ext uri="{FF2B5EF4-FFF2-40B4-BE49-F238E27FC236}">
                <a16:creationId xmlns:a16="http://schemas.microsoft.com/office/drawing/2014/main" id="{050FFD50-B1D2-4CD8-A201-C31298906733}"/>
              </a:ext>
            </a:extLst>
          </p:cNvPr>
          <p:cNvSpPr/>
          <p:nvPr/>
        </p:nvSpPr>
        <p:spPr>
          <a:xfrm rot="16200000">
            <a:off x="3478285" y="4173210"/>
            <a:ext cx="304802" cy="1926171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BEB6F3-C903-4442-971C-BCFE53DE2EAE}"/>
              </a:ext>
            </a:extLst>
          </p:cNvPr>
          <p:cNvSpPr txBox="1"/>
          <p:nvPr/>
        </p:nvSpPr>
        <p:spPr>
          <a:xfrm>
            <a:off x="2434332" y="5281501"/>
            <a:ext cx="4142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양쪽의 수를 비교하고 유리한 개수를 셈</a:t>
            </a:r>
          </a:p>
        </p:txBody>
      </p:sp>
      <p:sp>
        <p:nvSpPr>
          <p:cNvPr id="12" name="왼쪽 중괄호 11">
            <a:extLst>
              <a:ext uri="{FF2B5EF4-FFF2-40B4-BE49-F238E27FC236}">
                <a16:creationId xmlns:a16="http://schemas.microsoft.com/office/drawing/2014/main" id="{4698554A-D200-4E5B-92CF-330F537F59F2}"/>
              </a:ext>
            </a:extLst>
          </p:cNvPr>
          <p:cNvSpPr/>
          <p:nvPr/>
        </p:nvSpPr>
        <p:spPr>
          <a:xfrm rot="16200000">
            <a:off x="5461327" y="4135039"/>
            <a:ext cx="304802" cy="1926171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6CE0FC-0179-4529-B5D5-287D3F436198}"/>
              </a:ext>
            </a:extLst>
          </p:cNvPr>
          <p:cNvSpPr txBox="1"/>
          <p:nvPr/>
        </p:nvSpPr>
        <p:spPr>
          <a:xfrm>
            <a:off x="715736" y="5948440"/>
            <a:ext cx="4195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검색의 폭을 줄이고 검색의 깊이를 확보 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Tree </a:t>
            </a:r>
            <a:r>
              <a:rPr lang="ko-KR" altLang="en-US" dirty="0">
                <a:solidFill>
                  <a:srgbClr val="FF0000"/>
                </a:solidFill>
              </a:rPr>
              <a:t>검색이 가능해지는 방법</a:t>
            </a:r>
          </a:p>
        </p:txBody>
      </p:sp>
    </p:spTree>
    <p:extLst>
      <p:ext uri="{BB962C8B-B14F-4D97-AF65-F5344CB8AC3E}">
        <p14:creationId xmlns:p14="http://schemas.microsoft.com/office/powerpoint/2010/main" val="5496311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게임의 끝까지 가보지 않아도 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Value Network</a:t>
            </a:r>
            <a:r>
              <a:rPr kumimoji="1" lang="ko-KR" altLang="en-US" dirty="0"/>
              <a:t>의 역할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8" name="텍스트 상자 7"/>
          <p:cNvSpPr txBox="1"/>
          <p:nvPr/>
        </p:nvSpPr>
        <p:spPr>
          <a:xfrm>
            <a:off x="5564932" y="6254223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http://dongguo.me/blog/2017/10/29/alphago-zero/</a:t>
            </a:r>
            <a:endParaRPr kumimoji="1" lang="ko-KR" altLang="en-US" sz="7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7" y="3014472"/>
            <a:ext cx="7207045" cy="2871557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6277896" y="3870146"/>
            <a:ext cx="1814053" cy="2117699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47250" y="3870146"/>
            <a:ext cx="1814053" cy="2117699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2561302" y="5083277"/>
            <a:ext cx="3716593" cy="802752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왼쪽 중괄호 12">
            <a:extLst>
              <a:ext uri="{FF2B5EF4-FFF2-40B4-BE49-F238E27FC236}">
                <a16:creationId xmlns:a16="http://schemas.microsoft.com/office/drawing/2014/main" id="{B1946E45-B369-40C7-AFC4-1222B2DF34D2}"/>
              </a:ext>
            </a:extLst>
          </p:cNvPr>
          <p:cNvSpPr/>
          <p:nvPr/>
        </p:nvSpPr>
        <p:spPr>
          <a:xfrm rot="16200000">
            <a:off x="3478285" y="4173210"/>
            <a:ext cx="304802" cy="1926171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96D357-67C2-4682-9742-26D12DED3030}"/>
              </a:ext>
            </a:extLst>
          </p:cNvPr>
          <p:cNvSpPr txBox="1"/>
          <p:nvPr/>
        </p:nvSpPr>
        <p:spPr>
          <a:xfrm>
            <a:off x="2434332" y="5281501"/>
            <a:ext cx="4142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양쪽의 수를 비교하고 유리한 개수를 셈</a:t>
            </a:r>
          </a:p>
        </p:txBody>
      </p:sp>
      <p:sp>
        <p:nvSpPr>
          <p:cNvPr id="15" name="왼쪽 중괄호 14">
            <a:extLst>
              <a:ext uri="{FF2B5EF4-FFF2-40B4-BE49-F238E27FC236}">
                <a16:creationId xmlns:a16="http://schemas.microsoft.com/office/drawing/2014/main" id="{1B691A26-858D-4B3D-BE07-8D9672794262}"/>
              </a:ext>
            </a:extLst>
          </p:cNvPr>
          <p:cNvSpPr/>
          <p:nvPr/>
        </p:nvSpPr>
        <p:spPr>
          <a:xfrm rot="16200000">
            <a:off x="5461327" y="4135039"/>
            <a:ext cx="304802" cy="1926171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6945B4-34AE-4685-8BCB-21234C2DBE42}"/>
              </a:ext>
            </a:extLst>
          </p:cNvPr>
          <p:cNvSpPr txBox="1"/>
          <p:nvPr/>
        </p:nvSpPr>
        <p:spPr>
          <a:xfrm>
            <a:off x="715736" y="5948440"/>
            <a:ext cx="4195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검색의 폭을 줄이고 검색의 깊이를 확보 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Tree </a:t>
            </a:r>
            <a:r>
              <a:rPr lang="ko-KR" altLang="en-US" dirty="0">
                <a:solidFill>
                  <a:srgbClr val="FF0000"/>
                </a:solidFill>
              </a:rPr>
              <a:t>검색이 가능해지는 방법</a:t>
            </a:r>
          </a:p>
        </p:txBody>
      </p:sp>
    </p:spTree>
    <p:extLst>
      <p:ext uri="{BB962C8B-B14F-4D97-AF65-F5344CB8AC3E}">
        <p14:creationId xmlns:p14="http://schemas.microsoft.com/office/powerpoint/2010/main" val="2669642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Monte-</a:t>
            </a:r>
            <a:r>
              <a:rPr kumimoji="1" lang="en-US" altLang="ko-KR" dirty="0" err="1"/>
              <a:t>Carlose</a:t>
            </a:r>
            <a:r>
              <a:rPr kumimoji="1" lang="en-US" altLang="ko-KR" dirty="0"/>
              <a:t> Tree Search</a:t>
            </a:r>
          </a:p>
          <a:p>
            <a:r>
              <a:rPr kumimoji="1" lang="ko-KR" altLang="en-US" dirty="0"/>
              <a:t>트리 검색 방법</a:t>
            </a:r>
            <a:endParaRPr kumimoji="1" lang="en-US" altLang="ko-KR" dirty="0"/>
          </a:p>
          <a:p>
            <a:r>
              <a:rPr kumimoji="1" lang="ko-KR" altLang="en-US" dirty="0"/>
              <a:t>이전 최강 프로그램 </a:t>
            </a:r>
            <a:r>
              <a:rPr kumimoji="1" lang="en-US" altLang="ko-KR" dirty="0" err="1"/>
              <a:t>Pachi</a:t>
            </a:r>
            <a:r>
              <a:rPr kumimoji="1" lang="ko-KR" altLang="en-US" dirty="0"/>
              <a:t>이 사용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MCTS</a:t>
            </a:r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텍스트 상자 6"/>
          <p:cNvSpPr txBox="1"/>
          <p:nvPr/>
        </p:nvSpPr>
        <p:spPr>
          <a:xfrm>
            <a:off x="5564932" y="6254223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https://</a:t>
            </a:r>
            <a:r>
              <a:rPr kumimoji="1" lang="en-US" altLang="ko-KR" sz="700" dirty="0" err="1"/>
              <a:t>en.wikipedia.org</a:t>
            </a:r>
            <a:r>
              <a:rPr kumimoji="1" lang="en-US" altLang="ko-KR" sz="700" dirty="0"/>
              <a:t>/wiki/</a:t>
            </a:r>
            <a:r>
              <a:rPr kumimoji="1" lang="en-US" altLang="ko-KR" sz="700" dirty="0" err="1"/>
              <a:t>Monte_Carlo_tree_search</a:t>
            </a:r>
            <a:endParaRPr kumimoji="1" lang="ko-KR" altLang="en-US" sz="7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102" y="3381521"/>
            <a:ext cx="6652477" cy="225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2445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/>
              <a:t>Alphago</a:t>
            </a:r>
            <a:r>
              <a:rPr kumimoji="1" lang="ko-KR" altLang="en-US" dirty="0"/>
              <a:t>의 경우 끝까지 가지 않고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특정 깊이에서 </a:t>
            </a:r>
            <a:r>
              <a:rPr kumimoji="1" lang="en-US" altLang="ko-KR" dirty="0"/>
              <a:t>Value Network</a:t>
            </a:r>
            <a:r>
              <a:rPr kumimoji="1" lang="ko-KR" altLang="en-US" dirty="0"/>
              <a:t>의 값을 사용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MCTS</a:t>
            </a:r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텍스트 상자 6"/>
          <p:cNvSpPr txBox="1"/>
          <p:nvPr/>
        </p:nvSpPr>
        <p:spPr>
          <a:xfrm>
            <a:off x="5564932" y="6254223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https://</a:t>
            </a:r>
            <a:r>
              <a:rPr kumimoji="1" lang="en-US" altLang="ko-KR" sz="700" dirty="0" err="1"/>
              <a:t>en.wikipedia.org</a:t>
            </a:r>
            <a:r>
              <a:rPr kumimoji="1" lang="en-US" altLang="ko-KR" sz="700" dirty="0"/>
              <a:t>/wiki/</a:t>
            </a:r>
            <a:r>
              <a:rPr kumimoji="1" lang="en-US" altLang="ko-KR" sz="700" dirty="0" err="1"/>
              <a:t>Monte_Carlo_tree_search</a:t>
            </a:r>
            <a:endParaRPr kumimoji="1" lang="ko-KR" altLang="en-US" sz="7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102" y="3381521"/>
            <a:ext cx="6652477" cy="225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1017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Policy Network</a:t>
            </a:r>
            <a:r>
              <a:rPr kumimoji="1" lang="ko-KR" altLang="en-US" dirty="0"/>
              <a:t>을 사용하여 검색 폭을 줄이고</a:t>
            </a:r>
            <a:endParaRPr kumimoji="1" lang="en-US" altLang="ko-KR" dirty="0"/>
          </a:p>
          <a:p>
            <a:r>
              <a:rPr kumimoji="1" lang="en-US" altLang="ko-KR" dirty="0"/>
              <a:t>MCTS</a:t>
            </a:r>
            <a:r>
              <a:rPr kumimoji="1" lang="ko-KR" altLang="en-US" dirty="0"/>
              <a:t>를 사용하여 최선의 가지를 찾고</a:t>
            </a:r>
            <a:endParaRPr kumimoji="1" lang="en-US" altLang="ko-KR" dirty="0"/>
          </a:p>
          <a:p>
            <a:r>
              <a:rPr kumimoji="1" lang="en-US" altLang="ko-KR" dirty="0"/>
              <a:t>Value Network</a:t>
            </a:r>
            <a:r>
              <a:rPr kumimoji="1" lang="ko-KR" altLang="en-US" dirty="0"/>
              <a:t>을 사용 하여 검색 깊이를 줄이고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정리하면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744" y="3460954"/>
            <a:ext cx="7465780" cy="2602055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5220803" y="6158616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https://</a:t>
            </a:r>
            <a:r>
              <a:rPr kumimoji="1" lang="en-US" altLang="ko-KR" sz="700" dirty="0" err="1"/>
              <a:t>gogameguru.com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i</a:t>
            </a:r>
            <a:r>
              <a:rPr kumimoji="1" lang="en-US" altLang="ko-KR" sz="700" dirty="0"/>
              <a:t>/2016/03/</a:t>
            </a:r>
            <a:r>
              <a:rPr kumimoji="1" lang="en-US" altLang="ko-KR" sz="700" dirty="0" err="1"/>
              <a:t>deepmind</a:t>
            </a:r>
            <a:r>
              <a:rPr kumimoji="1" lang="en-US" altLang="ko-KR" sz="700" dirty="0"/>
              <a:t>-mastering-</a:t>
            </a:r>
            <a:r>
              <a:rPr kumimoji="1" lang="en-US" altLang="ko-KR" sz="700" dirty="0" err="1"/>
              <a:t>go.pdf</a:t>
            </a:r>
            <a:endParaRPr kumimoji="1"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581889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Mastering the Game of Go with Deep Neural Networks and Tree Search </a:t>
            </a:r>
            <a:r>
              <a:rPr lang="en-US" altLang="ko-KR" dirty="0">
                <a:hlinkClick r:id="rId2"/>
              </a:rPr>
              <a:t>https://gogameguru.com/i/2016/03/deepmind-mastering-go.pdf</a:t>
            </a:r>
            <a:endParaRPr lang="en-US" altLang="ko-KR" dirty="0"/>
          </a:p>
          <a:p>
            <a:r>
              <a:rPr lang="en-US" altLang="ko-KR" dirty="0"/>
              <a:t>Google DeepMind's </a:t>
            </a:r>
            <a:r>
              <a:rPr lang="en-US" altLang="ko-KR" dirty="0" err="1"/>
              <a:t>AlphaGo</a:t>
            </a:r>
            <a:r>
              <a:rPr lang="en-US" altLang="ko-KR" dirty="0"/>
              <a:t>: How it works : </a:t>
            </a:r>
            <a:r>
              <a:rPr lang="en-US" altLang="ko-KR" dirty="0">
                <a:hlinkClick r:id="rId3"/>
              </a:rPr>
              <a:t>https://www.tastehit.com/blog/google-deepmind-alphago-how-it-works/</a:t>
            </a:r>
            <a:endParaRPr lang="en-US" altLang="ko-KR" dirty="0"/>
          </a:p>
          <a:p>
            <a:r>
              <a:rPr lang="en-US" altLang="ko-KR" dirty="0" err="1"/>
              <a:t>Alphago</a:t>
            </a:r>
            <a:r>
              <a:rPr lang="en-US" altLang="ko-KR" dirty="0"/>
              <a:t> in Depth :</a:t>
            </a:r>
            <a:r>
              <a:rPr kumimoji="1" lang="en-US" altLang="ko-KR" dirty="0">
                <a:hlinkClick r:id="rId4"/>
              </a:rPr>
              <a:t>https://www.slideshare.net/ckmarkohchang/alphago-in-depth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Reference</a:t>
            </a:r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2494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ko-KR" altLang="en-US" dirty="0"/>
              <a:t>입력과 출력을 반복적으로 주고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함수를 근사화 해가는 과정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상세 방법은 설명하지 않지만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하여간에 학습됩니다</a:t>
            </a:r>
            <a:r>
              <a:rPr kumimoji="1" lang="en-US" altLang="ko-KR" dirty="0"/>
              <a:t>.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신경망의 학습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66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ko-KR" altLang="en-US" dirty="0"/>
              <a:t>학습에 사용할 데이터가 있어 합니다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학습된 후에는 처음 본 것도 인식 가능합니다</a:t>
            </a:r>
            <a:r>
              <a:rPr kumimoji="1" lang="en-US" altLang="ko-KR" dirty="0"/>
              <a:t>.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데이터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33750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ko-KR" altLang="en-US" dirty="0"/>
              <a:t>신경망인데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가운데있는 층이 많은 것을 </a:t>
            </a:r>
            <a:r>
              <a:rPr kumimoji="1" lang="en-US" altLang="ko-KR" dirty="0"/>
              <a:t>DNN(Deep NN)</a:t>
            </a:r>
            <a:r>
              <a:rPr kumimoji="1" lang="ko-KR" altLang="en-US" dirty="0"/>
              <a:t>라고 합니다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그리고 </a:t>
            </a:r>
            <a:r>
              <a:rPr kumimoji="1" lang="en-US" altLang="ko-KR" dirty="0"/>
              <a:t>DNN</a:t>
            </a:r>
            <a:r>
              <a:rPr kumimoji="1" lang="ko-KR" altLang="en-US" dirty="0"/>
              <a:t>이 학습하는 것을 </a:t>
            </a:r>
            <a:r>
              <a:rPr kumimoji="1" lang="en-US" altLang="ko-KR" dirty="0"/>
              <a:t>Deep Learning</a:t>
            </a:r>
            <a:r>
              <a:rPr kumimoji="1" lang="ko-KR" altLang="en-US" dirty="0"/>
              <a:t>이라고 합니다</a:t>
            </a:r>
            <a:r>
              <a:rPr kumimoji="1" lang="en-US" altLang="ko-KR" dirty="0"/>
              <a:t>.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딥러닝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82" y="3735644"/>
            <a:ext cx="7914968" cy="2277008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4788184" y="6186140"/>
            <a:ext cx="404149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700" dirty="0"/>
              <a:t>https://</a:t>
            </a:r>
            <a:r>
              <a:rPr kumimoji="1" lang="en-US" altLang="ko-KR" sz="700" dirty="0" err="1"/>
              <a:t>www.slideshare.net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papisdotio</a:t>
            </a:r>
            <a:r>
              <a:rPr kumimoji="1" lang="en-US" altLang="ko-KR" sz="700" dirty="0"/>
              <a:t>/introduction-to-multi-gpu-deep-learning-with-digits-2-mike-wang</a:t>
            </a:r>
            <a:endParaRPr kumimoji="1"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1115681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학습과 사용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594" y="1769807"/>
            <a:ext cx="8282081" cy="3945282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4788184" y="6186140"/>
            <a:ext cx="404149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700" dirty="0"/>
              <a:t>https://</a:t>
            </a:r>
            <a:r>
              <a:rPr kumimoji="1" lang="en-US" altLang="ko-KR" sz="700" dirty="0" err="1"/>
              <a:t>www.slideshare.net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papisdotio</a:t>
            </a:r>
            <a:r>
              <a:rPr kumimoji="1" lang="en-US" altLang="ko-KR" sz="700" dirty="0"/>
              <a:t>/introduction-to-multi-gpu-deep-learning-with-digits-2-mike-wang</a:t>
            </a:r>
            <a:endParaRPr kumimoji="1"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1581719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ko-KR" altLang="en-US" dirty="0"/>
              <a:t>모든 경우의 수 탐색가능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9</a:t>
            </a:r>
            <a:r>
              <a:rPr kumimoji="1" lang="ko-KR" altLang="en-US" dirty="0"/>
              <a:t> </a:t>
            </a:r>
            <a:r>
              <a:rPr kumimoji="1" lang="en-US" altLang="ko-KR" dirty="0"/>
              <a:t>x 8 x</a:t>
            </a:r>
            <a:r>
              <a:rPr kumimoji="1" lang="is-IS" altLang="ko-KR" dirty="0"/>
              <a:t>… 2</a:t>
            </a:r>
            <a:endParaRPr kumimoji="1"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틱텍토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2925" y="2265953"/>
            <a:ext cx="4623824" cy="3793381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4817681" y="6059334"/>
            <a:ext cx="3579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http://</a:t>
            </a:r>
            <a:r>
              <a:rPr kumimoji="1" lang="en-US" altLang="ko-KR" sz="700" dirty="0" err="1"/>
              <a:t>blog.naver.com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PostView.nhn?blogId</a:t>
            </a:r>
            <a:r>
              <a:rPr kumimoji="1" lang="en-US" altLang="ko-KR" sz="700" dirty="0"/>
              <a:t>=best999&amp;logNo=220680107733&amp;parentCategoryNo=&amp;</a:t>
            </a:r>
            <a:r>
              <a:rPr kumimoji="1" lang="en-US" altLang="ko-KR" sz="700" dirty="0" err="1"/>
              <a:t>categoryNo</a:t>
            </a:r>
            <a:r>
              <a:rPr kumimoji="1" lang="en-US" altLang="ko-KR" sz="700" dirty="0"/>
              <a:t>=&amp;</a:t>
            </a:r>
            <a:r>
              <a:rPr kumimoji="1" lang="en-US" altLang="ko-KR" sz="700" dirty="0" err="1"/>
              <a:t>viewDate</a:t>
            </a:r>
            <a:r>
              <a:rPr kumimoji="1" lang="en-US" altLang="ko-KR" sz="700" dirty="0"/>
              <a:t>=&amp;</a:t>
            </a:r>
            <a:r>
              <a:rPr kumimoji="1" lang="en-US" altLang="ko-KR" sz="700" dirty="0" err="1"/>
              <a:t>isShowPopularPosts</a:t>
            </a:r>
            <a:r>
              <a:rPr kumimoji="1" lang="en-US" altLang="ko-KR" sz="700" dirty="0"/>
              <a:t>=</a:t>
            </a:r>
            <a:r>
              <a:rPr kumimoji="1" lang="en-US" altLang="ko-KR" sz="700" dirty="0" err="1"/>
              <a:t>false&amp;from</a:t>
            </a:r>
            <a:r>
              <a:rPr kumimoji="1" lang="en-US" altLang="ko-KR" sz="700" dirty="0"/>
              <a:t>=</a:t>
            </a:r>
            <a:r>
              <a:rPr kumimoji="1" lang="en-US" altLang="ko-KR" sz="700" dirty="0" err="1"/>
              <a:t>postView</a:t>
            </a:r>
            <a:endParaRPr kumimoji="1"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254057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R" dirty="0"/>
              <a:t>1996</a:t>
            </a:r>
            <a:r>
              <a:rPr kumimoji="1" lang="ko-KR" altLang="en-US" dirty="0"/>
              <a:t>년 딥블루</a:t>
            </a: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경우의 수는 탐색할 만 하다</a:t>
            </a:r>
            <a:r>
              <a:rPr kumimoji="1" lang="en-US" altLang="ko-KR" dirty="0"/>
              <a:t>.</a:t>
            </a:r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체스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5947" y="3330648"/>
            <a:ext cx="5535561" cy="2812256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5368598" y="6206792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https://</a:t>
            </a:r>
            <a:r>
              <a:rPr kumimoji="1" lang="en-US" altLang="ko-KR" sz="700" dirty="0" err="1"/>
              <a:t>www.youtube.com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watch?v</a:t>
            </a:r>
            <a:r>
              <a:rPr kumimoji="1" lang="en-US" altLang="ko-KR" sz="700" dirty="0"/>
              <a:t>=SUbqykXVx0A&amp;feature=</a:t>
            </a:r>
            <a:r>
              <a:rPr kumimoji="1" lang="en-US" altLang="ko-KR" sz="700" dirty="0" err="1"/>
              <a:t>youtu.be</a:t>
            </a:r>
            <a:endParaRPr kumimoji="1"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748441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ko-KR" altLang="en-US" dirty="0"/>
              <a:t>모든 경우의 수 탐색 불가</a:t>
            </a:r>
            <a:r>
              <a:rPr kumimoji="1" lang="en-US" altLang="ko-KR" dirty="0"/>
              <a:t>.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r>
              <a:rPr kumimoji="1" lang="en-US" altLang="ko-KR" dirty="0"/>
              <a:t>X 360 x </a:t>
            </a:r>
            <a:r>
              <a:rPr kumimoji="1" lang="is-IS" altLang="ko-KR" dirty="0"/>
              <a:t>… &gt; </a:t>
            </a:r>
            <a:r>
              <a:rPr kumimoji="1" lang="ko-KR" altLang="en-US" dirty="0"/>
              <a:t>우주 원자 수</a:t>
            </a: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  <a:p>
            <a:pPr marL="457200" indent="-457200">
              <a:buAutoNum type="arabicPlain" startAt="361"/>
            </a:pPr>
            <a:endParaRPr kumimoji="1"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바둑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1142" y="3322620"/>
            <a:ext cx="5352673" cy="3084227"/>
          </a:xfrm>
          <a:prstGeom prst="rect">
            <a:avLst/>
          </a:prstGeom>
        </p:spPr>
      </p:pic>
      <p:sp>
        <p:nvSpPr>
          <p:cNvPr id="5" name="텍스트 상자 4"/>
          <p:cNvSpPr txBox="1"/>
          <p:nvPr/>
        </p:nvSpPr>
        <p:spPr>
          <a:xfrm>
            <a:off x="5368598" y="6206792"/>
            <a:ext cx="357906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700" dirty="0"/>
              <a:t>https://</a:t>
            </a:r>
            <a:r>
              <a:rPr kumimoji="1" lang="en-US" altLang="ko-KR" sz="700" dirty="0" err="1"/>
              <a:t>www.youtube.com</a:t>
            </a:r>
            <a:r>
              <a:rPr kumimoji="1" lang="en-US" altLang="ko-KR" sz="700" dirty="0"/>
              <a:t>/</a:t>
            </a:r>
            <a:r>
              <a:rPr kumimoji="1" lang="en-US" altLang="ko-KR" sz="700" dirty="0" err="1"/>
              <a:t>watch?v</a:t>
            </a:r>
            <a:r>
              <a:rPr kumimoji="1" lang="en-US" altLang="ko-KR" sz="700" dirty="0"/>
              <a:t>=SUbqykXVx0A&amp;feature=</a:t>
            </a:r>
            <a:r>
              <a:rPr kumimoji="1" lang="en-US" altLang="ko-KR" sz="700" dirty="0" err="1"/>
              <a:t>youtu.be</a:t>
            </a:r>
            <a:endParaRPr kumimoji="1" lang="ko-KR" altLang="en-US" sz="700" dirty="0"/>
          </a:p>
        </p:txBody>
      </p:sp>
    </p:spTree>
    <p:extLst>
      <p:ext uri="{BB962C8B-B14F-4D97-AF65-F5344CB8AC3E}">
        <p14:creationId xmlns:p14="http://schemas.microsoft.com/office/powerpoint/2010/main" val="104483158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스마트 팩토리 빅데이터 플랫폼 개발과 적용기술_수정" id="{3CD0A48B-7DEB-FA4F-8987-673AA658796E}" vid="{B0733983-B516-694E-BE1B-A0ACE71AD11B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15705</TotalTime>
  <Words>691</Words>
  <Application>Microsoft Office PowerPoint</Application>
  <PresentationFormat>화면 슬라이드 쇼(4:3)</PresentationFormat>
  <Paragraphs>114</Paragraphs>
  <Slides>27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NanumSquare</vt:lpstr>
      <vt:lpstr>맑은 고딕</vt:lpstr>
      <vt:lpstr>Arial</vt:lpstr>
      <vt:lpstr>Calibri</vt:lpstr>
      <vt:lpstr>1_Office 테마</vt:lpstr>
      <vt:lpstr>PowerPoint 프레젠테이션</vt:lpstr>
      <vt:lpstr>신경망(Neural Network)</vt:lpstr>
      <vt:lpstr>신경망의 학습</vt:lpstr>
      <vt:lpstr>데이터</vt:lpstr>
      <vt:lpstr>딥러닝</vt:lpstr>
      <vt:lpstr>학습과 사용</vt:lpstr>
      <vt:lpstr>틱텍토</vt:lpstr>
      <vt:lpstr>체스</vt:lpstr>
      <vt:lpstr>바둑</vt:lpstr>
      <vt:lpstr>Alphago를 요약하면</vt:lpstr>
      <vt:lpstr>Policy Network</vt:lpstr>
      <vt:lpstr>Policy Network</vt:lpstr>
      <vt:lpstr>Policy Network - 강화학습</vt:lpstr>
      <vt:lpstr>Policy Network</vt:lpstr>
      <vt:lpstr>Policy Network의 역할</vt:lpstr>
      <vt:lpstr>Policy Network의 역할</vt:lpstr>
      <vt:lpstr>Policy Network의 역할</vt:lpstr>
      <vt:lpstr>Value Network</vt:lpstr>
      <vt:lpstr>Value Network</vt:lpstr>
      <vt:lpstr>Value Network</vt:lpstr>
      <vt:lpstr>Value Network의 역할</vt:lpstr>
      <vt:lpstr>Value Network의 역할</vt:lpstr>
      <vt:lpstr>Value Network의 역할</vt:lpstr>
      <vt:lpstr>MCTS</vt:lpstr>
      <vt:lpstr>MCTS</vt:lpstr>
      <vt:lpstr>정리하면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Lee EunAh Agnes</cp:lastModifiedBy>
  <cp:revision>432</cp:revision>
  <cp:lastPrinted>2017-06-08T03:54:08Z</cp:lastPrinted>
  <dcterms:created xsi:type="dcterms:W3CDTF">2017-05-08T00:37:53Z</dcterms:created>
  <dcterms:modified xsi:type="dcterms:W3CDTF">2020-06-23T05:36:31Z</dcterms:modified>
</cp:coreProperties>
</file>